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2"/>
  </p:notesMasterIdLst>
  <p:sldIdLst>
    <p:sldId id="337" r:id="rId2"/>
    <p:sldId id="356" r:id="rId3"/>
    <p:sldId id="375" r:id="rId4"/>
    <p:sldId id="336" r:id="rId5"/>
    <p:sldId id="393" r:id="rId6"/>
    <p:sldId id="377" r:id="rId7"/>
    <p:sldId id="386" r:id="rId8"/>
    <p:sldId id="392" r:id="rId9"/>
    <p:sldId id="378" r:id="rId10"/>
    <p:sldId id="385" r:id="rId11"/>
    <p:sldId id="387" r:id="rId12"/>
    <p:sldId id="391" r:id="rId13"/>
    <p:sldId id="379" r:id="rId14"/>
    <p:sldId id="376" r:id="rId15"/>
    <p:sldId id="380" r:id="rId16"/>
    <p:sldId id="381" r:id="rId17"/>
    <p:sldId id="382" r:id="rId18"/>
    <p:sldId id="383" r:id="rId19"/>
    <p:sldId id="384" r:id="rId20"/>
    <p:sldId id="3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63300"/>
    <a:srgbClr val="FF0000"/>
    <a:srgbClr val="F3F0F1"/>
    <a:srgbClr val="FFCC00"/>
    <a:srgbClr val="696969"/>
    <a:srgbClr val="64D1B8"/>
    <a:srgbClr val="F1DB83"/>
    <a:srgbClr val="FFFDF1"/>
    <a:srgbClr val="AA2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72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gif>
</file>

<file path=ppt/media/image10.png>
</file>

<file path=ppt/media/image11.png>
</file>

<file path=ppt/media/image2.pn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17/09/2024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9/17/2024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ungfali.com/explore/Cell-Division-Animated-GIF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uCn1PQP2yAo?feature=oembe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um-religion.org/viewtopic.php?t=57050&amp;start=105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um-religion.org/viewtopic.php?t=57050&amp;start=105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7FExgKr-x4?feature=oembed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4C33D-25F9-8F62-60E7-6A5CA5C3D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765" y="3101009"/>
            <a:ext cx="4870471" cy="2888153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AU" sz="3000" b="1" dirty="0">
                <a:latin typeface="+mj-lt"/>
              </a:rPr>
              <a:t>Fertilisation and </a:t>
            </a:r>
            <a:r>
              <a:rPr lang="en-AU" sz="3000" b="1">
                <a:latin typeface="+mj-lt"/>
              </a:rPr>
              <a:t>early development</a:t>
            </a:r>
            <a:endParaRPr lang="en-AU" sz="3000" b="1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AU" sz="2000" dirty="0"/>
              <a:t>AEHBY Human Biology</a:t>
            </a: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57AE3-7289-2C42-3D38-FA3B8F86F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9478" r="2947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65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B5F0-28C1-B3D6-1B57-5261AFE7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C2A85-45F5-B560-070A-3E13AD4B3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400" dirty="0"/>
              <a:t>Initially forming a bundle of cells called a </a:t>
            </a:r>
            <a:r>
              <a:rPr lang="en-AU" sz="2400" b="1" dirty="0"/>
              <a:t>morula</a:t>
            </a:r>
            <a:r>
              <a:rPr lang="en-AU" sz="2400" dirty="0"/>
              <a:t>, by the 4</a:t>
            </a:r>
            <a:r>
              <a:rPr lang="en-AU" sz="2400" baseline="30000" dirty="0"/>
              <a:t>th</a:t>
            </a:r>
            <a:r>
              <a:rPr lang="en-AU" sz="2400" dirty="0"/>
              <a:t> or 5</a:t>
            </a:r>
            <a:r>
              <a:rPr lang="en-AU" sz="2400" baseline="30000" dirty="0"/>
              <a:t>th</a:t>
            </a:r>
            <a:r>
              <a:rPr lang="en-AU" sz="2400" dirty="0"/>
              <a:t> day after fertilisation, about 100 cells form a hollow ball within the degenerating zona and the bundle of cells, called a </a:t>
            </a:r>
            <a:r>
              <a:rPr lang="en-AU" sz="2400" b="1" dirty="0"/>
              <a:t>blastocyst</a:t>
            </a:r>
            <a:r>
              <a:rPr lang="en-AU" sz="2400" dirty="0"/>
              <a:t> float freely inside the uterus. On the 6</a:t>
            </a:r>
            <a:r>
              <a:rPr lang="en-AU" sz="2400" baseline="30000" dirty="0"/>
              <a:t>th</a:t>
            </a:r>
            <a:r>
              <a:rPr lang="en-AU" sz="2400" dirty="0"/>
              <a:t> day the blastocyst adheres to the endometrium and begins to implant.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9017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2EDBA-E534-8F2E-D078-BCC06510C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B7691-7A56-AB5A-93F7-3BB34B0F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31F25-C8B9-D4B2-4837-7CCF798676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039" b="6448"/>
          <a:stretch/>
        </p:blipFill>
        <p:spPr>
          <a:xfrm>
            <a:off x="2111336" y="148785"/>
            <a:ext cx="7662142" cy="651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07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Blastocyst Development - Day 3 to Day 5 (MUST SEE)">
            <a:hlinkClick r:id="" action="ppaction://media"/>
            <a:extLst>
              <a:ext uri="{FF2B5EF4-FFF2-40B4-BE49-F238E27FC236}">
                <a16:creationId xmlns:a16="http://schemas.microsoft.com/office/drawing/2014/main" id="{66134448-8819-2F3C-BB61-8691FBC2C91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225" y="0"/>
            <a:ext cx="12147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6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30E7E-39EC-7A45-8B10-61A9B49E4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117" y="346653"/>
            <a:ext cx="5866550" cy="662077"/>
          </a:xfrm>
        </p:spPr>
        <p:txBody>
          <a:bodyPr anchor="b">
            <a:normAutofit fontScale="90000"/>
          </a:bodyPr>
          <a:lstStyle/>
          <a:p>
            <a:r>
              <a:rPr lang="en-AU" dirty="0"/>
              <a:t>Implantation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6450D-EDD1-0695-4480-91E8F84A1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052" y="1008730"/>
            <a:ext cx="6396650" cy="5849270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By the 14</a:t>
            </a:r>
            <a:r>
              <a:rPr lang="en-AU" sz="2400" baseline="30000" dirty="0"/>
              <a:t>th</a:t>
            </a:r>
            <a:r>
              <a:rPr lang="en-AU" sz="2400" dirty="0"/>
              <a:t> day, the blastocyst secretes Human Chorionic Gonadotropic (HCG) which prompts the corpus luteum to continue its production of progesterone and oestrogen, suppressing the next ovulation and maintaining the endometrium. </a:t>
            </a:r>
          </a:p>
          <a:p>
            <a:pPr>
              <a:lnSpc>
                <a:spcPct val="130000"/>
              </a:lnSpc>
            </a:pPr>
            <a:r>
              <a:rPr lang="en-AU" sz="2400" dirty="0"/>
              <a:t>HCG in the mother’s blood and urine allow pregnancy to be detected. </a:t>
            </a:r>
          </a:p>
          <a:p>
            <a:pPr>
              <a:lnSpc>
                <a:spcPct val="130000"/>
              </a:lnSpc>
            </a:pPr>
            <a:r>
              <a:rPr lang="en-AU" sz="2400" dirty="0"/>
              <a:t>Once implanted, the embryonic phase begins.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7A1EC-7420-995F-39B4-6713DA0BB5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930" r="12327" b="1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586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160" y="0"/>
            <a:ext cx="666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02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507"/>
          <a:stretch/>
        </p:blipFill>
        <p:spPr>
          <a:xfrm>
            <a:off x="0" y="0"/>
            <a:ext cx="12187918" cy="55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73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160" y="0"/>
            <a:ext cx="666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56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0" t="43479" b="37101"/>
          <a:stretch/>
        </p:blipFill>
        <p:spPr>
          <a:xfrm>
            <a:off x="0" y="1684682"/>
            <a:ext cx="12757387" cy="254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230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160" y="0"/>
            <a:ext cx="666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72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1136E-B4F6-2E7C-04E5-46BF1A98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69" t="43637" r="3988" b="13030"/>
          <a:stretch/>
        </p:blipFill>
        <p:spPr>
          <a:xfrm>
            <a:off x="0" y="1091045"/>
            <a:ext cx="12034855" cy="556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14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E794F3-6968-219A-058D-73F63D308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643" y="2312275"/>
            <a:ext cx="10614992" cy="4545725"/>
          </a:xfrm>
        </p:spPr>
        <p:txBody>
          <a:bodyPr>
            <a:normAutofit/>
          </a:bodyPr>
          <a:lstStyle/>
          <a:p>
            <a:r>
              <a:rPr lang="en-AU" sz="2400" dirty="0"/>
              <a:t>On the diagram you have been given:</a:t>
            </a:r>
          </a:p>
          <a:p>
            <a:pPr marL="342900" indent="-342900">
              <a:buAutoNum type="arabicPeriod"/>
            </a:pPr>
            <a:r>
              <a:rPr lang="en-AU" sz="2400" dirty="0"/>
              <a:t>Label a) progesterone b) oestrogen c) LH and d) FSH (4)</a:t>
            </a:r>
          </a:p>
          <a:p>
            <a:pPr marL="342900" indent="-342900">
              <a:buAutoNum type="arabicPeriod"/>
            </a:pPr>
            <a:r>
              <a:rPr lang="en-AU" sz="2400" dirty="0"/>
              <a:t>Label a) the luteal phase and b) the follicular phase (2)</a:t>
            </a:r>
          </a:p>
          <a:p>
            <a:pPr marL="342900" indent="-342900">
              <a:buAutoNum type="arabicPeriod"/>
            </a:pPr>
            <a:r>
              <a:rPr lang="en-AU" sz="2400" dirty="0"/>
              <a:t>Indicate when a) menstruation b) ovulation and c) peak fertility would occur. (3)</a:t>
            </a:r>
          </a:p>
          <a:p>
            <a:pPr marL="342900" indent="-342900">
              <a:buAutoNum type="arabicPeriod"/>
            </a:pPr>
            <a:r>
              <a:rPr lang="en-AU" sz="2400" dirty="0"/>
              <a:t>Underneath the graph, sketch the matching sequences of the ovarian cycle. (4)</a:t>
            </a:r>
          </a:p>
        </p:txBody>
      </p:sp>
    </p:spTree>
    <p:extLst>
      <p:ext uri="{BB962C8B-B14F-4D97-AF65-F5344CB8AC3E}">
        <p14:creationId xmlns:p14="http://schemas.microsoft.com/office/powerpoint/2010/main" val="31414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4593" y="381426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582379" y="1321904"/>
            <a:ext cx="5742919" cy="528295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20000"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</a:t>
            </a:r>
            <a:r>
              <a:rPr lang="en-US" sz="24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fertilisation</a:t>
            </a: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peak fertility of the menstrual cycle and relate to viable lifespan of sperm and ova.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Classify the baby’s development as germ stage, embryonic stage or </a:t>
            </a:r>
            <a:r>
              <a:rPr lang="en-US" sz="24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foetal</a:t>
            </a: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stage.</a:t>
            </a:r>
          </a:p>
          <a:p>
            <a:pPr>
              <a:lnSpc>
                <a:spcPct val="140000"/>
              </a:lnSpc>
              <a:spcBef>
                <a:spcPts val="930"/>
              </a:spcBef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Draw, label or describe oocyte, zygote, morula and blastocyst. Compare hormonal and ovarian cycle with and without fertilization.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z="2400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380" r="11380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4387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1D14C-C537-6B02-E41C-C4CEB9C6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6FDAE-E91C-D5E6-26D5-F004898AB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2F66-3E11-DA5B-1CDC-29726F10F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20" y="777116"/>
            <a:ext cx="11041959" cy="39719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E6132C-12CC-5354-29A2-0F47F0E18E1A}"/>
              </a:ext>
            </a:extLst>
          </p:cNvPr>
          <p:cNvSpPr txBox="1"/>
          <p:nvPr/>
        </p:nvSpPr>
        <p:spPr>
          <a:xfrm>
            <a:off x="5357191" y="327991"/>
            <a:ext cx="1520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Ovulation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7B079C-5E92-0B69-6B16-D1727B85BE7F}"/>
              </a:ext>
            </a:extLst>
          </p:cNvPr>
          <p:cNvSpPr txBox="1"/>
          <p:nvPr/>
        </p:nvSpPr>
        <p:spPr>
          <a:xfrm>
            <a:off x="1501189" y="3429000"/>
            <a:ext cx="270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Menstruation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77EFC-5F7B-35D8-8D63-E952E2D6F5AC}"/>
              </a:ext>
            </a:extLst>
          </p:cNvPr>
          <p:cNvSpPr txBox="1"/>
          <p:nvPr/>
        </p:nvSpPr>
        <p:spPr>
          <a:xfrm>
            <a:off x="5526156" y="3460981"/>
            <a:ext cx="270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Fertile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501227-062F-DEF3-63A4-53EC406440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532" t="24012" r="3364" b="57780"/>
          <a:stretch/>
        </p:blipFill>
        <p:spPr>
          <a:xfrm>
            <a:off x="1522722" y="4749041"/>
            <a:ext cx="9310929" cy="18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55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F7DC4904-F986-1737-C674-2E1D6ABFD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0" r="17160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84C47-0EF5-42DB-FD00-6F2B1F55E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1629" y="110836"/>
            <a:ext cx="3689407" cy="126276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r>
              <a:rPr lang="en-US" dirty="0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5FD7-EC14-BC2A-B413-199BD2835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1061" y="1293092"/>
            <a:ext cx="3689406" cy="4519312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 the establishment of a pregnancy, conception requires the union of viable sperm and ovum at the optimal time in the ovarian cycle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development of the embryo after implantation involves the differentiation of cells into three different germ layers that will eventually produce specific systems in the body and the placenta</a:t>
            </a:r>
          </a:p>
        </p:txBody>
      </p:sp>
    </p:spTree>
    <p:extLst>
      <p:ext uri="{BB962C8B-B14F-4D97-AF65-F5344CB8AC3E}">
        <p14:creationId xmlns:p14="http://schemas.microsoft.com/office/powerpoint/2010/main" val="2058050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4593" y="381426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582379" y="1321904"/>
            <a:ext cx="5742919" cy="528295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20000"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</a:t>
            </a:r>
            <a:r>
              <a:rPr lang="en-US" sz="24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fertilisation</a:t>
            </a: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peak fertility of the menstrual cycle and relate to viable lifespan of sperm and ova.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Classify the baby’s development as germ stage, embryonic stage or </a:t>
            </a:r>
            <a:r>
              <a:rPr lang="en-US" sz="2400" spc="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foetal</a:t>
            </a: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stage.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Draw, label or describe oocyte, zygote, morula and blastocyst. Compare hormonal and ovarian cycle with and without fertilization</a:t>
            </a: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380" r="11380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7370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83BC9-A505-7A66-4B77-DA335EA3D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15429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BEF67-0385-5968-FCF4-1B389FB1C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4" y="248478"/>
            <a:ext cx="5057030" cy="810592"/>
          </a:xfrm>
        </p:spPr>
        <p:txBody>
          <a:bodyPr anchor="b">
            <a:normAutofit/>
          </a:bodyPr>
          <a:lstStyle/>
          <a:p>
            <a:r>
              <a:rPr lang="en-AU" dirty="0"/>
              <a:t>Fertilisation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3A17F-02EF-8B7C-8D0D-654E590E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962" y="1059070"/>
            <a:ext cx="6053081" cy="4905168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AU" sz="2400" dirty="0"/>
              <a:t>The oocyte is viable for 12-24 hours after it is released from the ovary.</a:t>
            </a:r>
          </a:p>
          <a:p>
            <a:pPr>
              <a:lnSpc>
                <a:spcPct val="130000"/>
              </a:lnSpc>
            </a:pPr>
            <a:r>
              <a:rPr lang="en-AU" sz="2400" dirty="0"/>
              <a:t>Sperm are viable for 12-48 hours (up to 72 hours) within the female reproductive tract.</a:t>
            </a:r>
          </a:p>
          <a:p>
            <a:pPr>
              <a:lnSpc>
                <a:spcPct val="130000"/>
              </a:lnSpc>
            </a:pPr>
            <a:r>
              <a:rPr lang="en-AU" sz="2400" dirty="0"/>
              <a:t>The exact moment that the sperm’s genetic material enters the ovum, fertilisation has occurred and a zygote is formed. </a:t>
            </a:r>
          </a:p>
        </p:txBody>
      </p:sp>
    </p:spTree>
    <p:extLst>
      <p:ext uri="{BB962C8B-B14F-4D97-AF65-F5344CB8AC3E}">
        <p14:creationId xmlns:p14="http://schemas.microsoft.com/office/powerpoint/2010/main" val="136334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1D14C-C537-6B02-E41C-C4CEB9C6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6FDAE-E91C-D5E6-26D5-F004898AB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2F66-3E11-DA5B-1CDC-29726F10F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20" y="777116"/>
            <a:ext cx="11041959" cy="39719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E6132C-12CC-5354-29A2-0F47F0E18E1A}"/>
              </a:ext>
            </a:extLst>
          </p:cNvPr>
          <p:cNvSpPr txBox="1"/>
          <p:nvPr/>
        </p:nvSpPr>
        <p:spPr>
          <a:xfrm>
            <a:off x="5357191" y="327991"/>
            <a:ext cx="1520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Ovulation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7B079C-5E92-0B69-6B16-D1727B85BE7F}"/>
              </a:ext>
            </a:extLst>
          </p:cNvPr>
          <p:cNvSpPr txBox="1"/>
          <p:nvPr/>
        </p:nvSpPr>
        <p:spPr>
          <a:xfrm>
            <a:off x="1501189" y="3429000"/>
            <a:ext cx="270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Menstruation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77EFC-5F7B-35D8-8D63-E952E2D6F5AC}"/>
              </a:ext>
            </a:extLst>
          </p:cNvPr>
          <p:cNvSpPr txBox="1"/>
          <p:nvPr/>
        </p:nvSpPr>
        <p:spPr>
          <a:xfrm>
            <a:off x="5526156" y="3460981"/>
            <a:ext cx="2703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Fertile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501227-062F-DEF3-63A4-53EC406440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532" t="24012" r="3364" b="57780"/>
          <a:stretch/>
        </p:blipFill>
        <p:spPr>
          <a:xfrm>
            <a:off x="1522722" y="4749041"/>
            <a:ext cx="9310929" cy="187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273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EFD18-3C99-8D1E-EFD9-DFBCF56D0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Embryology: from Fertilization to Gastrulation, Animation">
            <a:hlinkClick r:id="" action="ppaction://media"/>
            <a:extLst>
              <a:ext uri="{FF2B5EF4-FFF2-40B4-BE49-F238E27FC236}">
                <a16:creationId xmlns:a16="http://schemas.microsoft.com/office/drawing/2014/main" id="{96F125D7-3947-9009-E8BF-707042C9A29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84454" y="305542"/>
            <a:ext cx="10823092" cy="611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6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124E4-9A3D-3F4D-5B74-BCD6CFE83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germ 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AFBB-8ADD-783E-3D9B-6DC79ED27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Rapid mitotic division or cleavage occur after fertilisation. With little time for G phases, the cells become smaller and smaller, but the increased surface area to volume ratio assists the cells to absorb nutrients and oxygen and dispose of wastes.</a:t>
            </a:r>
          </a:p>
        </p:txBody>
      </p:sp>
    </p:spTree>
    <p:extLst>
      <p:ext uri="{BB962C8B-B14F-4D97-AF65-F5344CB8AC3E}">
        <p14:creationId xmlns:p14="http://schemas.microsoft.com/office/powerpoint/2010/main" val="406708407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3821</TotalTime>
  <Words>482</Words>
  <Application>Microsoft Office PowerPoint</Application>
  <PresentationFormat>Widescreen</PresentationFormat>
  <Paragraphs>38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Meiryo</vt:lpstr>
      <vt:lpstr>Calibri</vt:lpstr>
      <vt:lpstr>Corbel</vt:lpstr>
      <vt:lpstr>SketchLinesVTI</vt:lpstr>
      <vt:lpstr>PowerPoint Presentation</vt:lpstr>
      <vt:lpstr>Review</vt:lpstr>
      <vt:lpstr>PowerPoint Presentation</vt:lpstr>
      <vt:lpstr>Learning Intentions</vt:lpstr>
      <vt:lpstr>Success criteria</vt:lpstr>
      <vt:lpstr>Fertilisation</vt:lpstr>
      <vt:lpstr>PowerPoint Presentation</vt:lpstr>
      <vt:lpstr>PowerPoint Presentation</vt:lpstr>
      <vt:lpstr>The germ stage</vt:lpstr>
      <vt:lpstr>PowerPoint Presentation</vt:lpstr>
      <vt:lpstr>PowerPoint Presentation</vt:lpstr>
      <vt:lpstr>PowerPoint Presentation</vt:lpstr>
      <vt:lpstr>Implantation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97</cp:revision>
  <dcterms:created xsi:type="dcterms:W3CDTF">2023-02-01T11:31:06Z</dcterms:created>
  <dcterms:modified xsi:type="dcterms:W3CDTF">2024-09-17T02:03:07Z</dcterms:modified>
</cp:coreProperties>
</file>

<file path=docProps/thumbnail.jpeg>
</file>